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67568" autoAdjust="0"/>
  </p:normalViewPr>
  <p:slideViewPr>
    <p:cSldViewPr snapToGrid="0">
      <p:cViewPr varScale="1">
        <p:scale>
          <a:sx n="36" d="100"/>
          <a:sy n="36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74D98177-3275-48FE-86D1-8857157B6F2C}"/>
    <pc:docChg chg="modSld">
      <pc:chgData name="Hanneke van Tuinen" userId="ed22c550-b84f-4481-816d-c5ae7bd4721b" providerId="ADAL" clId="{74D98177-3275-48FE-86D1-8857157B6F2C}" dt="2020-03-25T12:33:47.738" v="0" actId="1076"/>
      <pc:docMkLst>
        <pc:docMk/>
      </pc:docMkLst>
      <pc:sldChg chg="modSp">
        <pc:chgData name="Hanneke van Tuinen" userId="ed22c550-b84f-4481-816d-c5ae7bd4721b" providerId="ADAL" clId="{74D98177-3275-48FE-86D1-8857157B6F2C}" dt="2020-03-25T12:33:47.738" v="0" actId="1076"/>
        <pc:sldMkLst>
          <pc:docMk/>
          <pc:sldMk cId="4089335625" sldId="258"/>
        </pc:sldMkLst>
        <pc:spChg chg="mod">
          <ac:chgData name="Hanneke van Tuinen" userId="ed22c550-b84f-4481-816d-c5ae7bd4721b" providerId="ADAL" clId="{74D98177-3275-48FE-86D1-8857157B6F2C}" dt="2020-03-25T12:33:47.738" v="0" actId="1076"/>
          <ac:spMkLst>
            <pc:docMk/>
            <pc:sldMk cId="4089335625" sldId="258"/>
            <ac:spMk id="4" creationId="{FA545D05-3621-4D24-958E-D0794B43D6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6D7D1-ABD1-45D3-AC2E-8A60CC19DDF0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C0063-7088-48EC-B1B1-4986A228A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9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 kort oog: de afstand tussen het hoornvlies en het netvlies is te klein</a:t>
            </a:r>
          </a:p>
          <a:p>
            <a:r>
              <a:rPr lang="nl-NL" dirty="0"/>
              <a:t>Te lang oog: de afstand tussen het hoornvlies en het netvlies is te groot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C0063-7088-48EC-B1B1-4986A228A74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4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C0063-7088-48EC-B1B1-4986A228A74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6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C0063-7088-48EC-B1B1-4986A228A74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90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C0063-7088-48EC-B1B1-4986A228A74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8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C0063-7088-48EC-B1B1-4986A228A74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90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6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735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DB98C8-97FA-4D3D-B4D4-DE2475BD1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405" y="1539002"/>
            <a:ext cx="3861662" cy="3779995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Visusproblemen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FE72D3-4DD0-4983-B1EA-27E3F1D80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nl-NL" sz="2200"/>
              <a:t>MK1 LF2 P7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fbeelding met gebouw, stof&#10;&#10;Automatisch gegenereerde beschrijving">
            <a:extLst>
              <a:ext uri="{FF2B5EF4-FFF2-40B4-BE49-F238E27FC236}">
                <a16:creationId xmlns:a16="http://schemas.microsoft.com/office/drawing/2014/main" id="{E68B3D65-032D-4958-A6A5-4374EC7E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3" r="-1" b="364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25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fbeeldingsresultaat voor pupilvernauwende oogdruppels">
            <a:extLst>
              <a:ext uri="{FF2B5EF4-FFF2-40B4-BE49-F238E27FC236}">
                <a16:creationId xmlns:a16="http://schemas.microsoft.com/office/drawing/2014/main" id="{3435E060-90C8-46BA-8393-E280DB8CE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 b="4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75FBE5-F7D0-47DC-B752-27014CD2A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870" y="702156"/>
            <a:ext cx="10144260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Glaucoom (2)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2151F9-9DD1-4BD0-9B08-71A0E76FD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2180496"/>
            <a:ext cx="10261602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Risicogroepen: </a:t>
            </a:r>
            <a:r>
              <a:rPr lang="en-US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familiair belast, &gt;40 jaar, sterk bijziend, DM, gebruik van corticosteroïden</a:t>
            </a:r>
          </a:p>
          <a:p>
            <a:r>
              <a:rPr lang="en-US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Behandeling: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Oogdruppels: 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de productie van kamerwater remmen (bètablokker, bijv. Timolol)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de afvoer van kamerwater bevorderen (pilocarpine (pupilvernauwend)) 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Laser;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Operatie.</a:t>
            </a:r>
          </a:p>
        </p:txBody>
      </p:sp>
    </p:spTree>
    <p:extLst>
      <p:ext uri="{BB962C8B-B14F-4D97-AF65-F5344CB8AC3E}">
        <p14:creationId xmlns:p14="http://schemas.microsoft.com/office/powerpoint/2010/main" val="2644035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7" descr="maculadegenaratie.png">
            <a:extLst>
              <a:ext uri="{FF2B5EF4-FFF2-40B4-BE49-F238E27FC236}">
                <a16:creationId xmlns:a16="http://schemas.microsoft.com/office/drawing/2014/main" id="{EC5D5F41-5BC7-498C-BF09-84334612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50" r="1" b="1"/>
          <a:stretch/>
        </p:blipFill>
        <p:spPr>
          <a:xfrm>
            <a:off x="-1" y="1786925"/>
            <a:ext cx="4262503" cy="331371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C60306D-4E52-44F2-9372-D634B17B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80A2C-5354-4337-AD7F-576706C66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0126" y="1366665"/>
            <a:ext cx="6798608" cy="69532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Maculadegeneratie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288DC6-2B8A-43CA-814E-648F9880F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883" y="2114550"/>
            <a:ext cx="6798608" cy="3556040"/>
          </a:xfrm>
        </p:spPr>
        <p:txBody>
          <a:bodyPr>
            <a:normAutofit fontScale="92500" lnSpcReduction="20000"/>
          </a:bodyPr>
          <a:lstStyle/>
          <a:p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het gevolg van slijtage van de gele vlek waardoor het centrale gezichtsveld langzaam aan wegvalt.</a:t>
            </a:r>
          </a:p>
          <a:p>
            <a:r>
              <a:rPr lang="nl-NL" b="1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Oorzaken: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Ouderdom;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Genetische aanleg.</a:t>
            </a:r>
          </a:p>
          <a:p>
            <a:r>
              <a:rPr lang="nl-NL" b="1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Twee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Droge vorm: geen behandeling mogelijk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Natte vorm: behandeling met injectie </a:t>
            </a:r>
            <a:r>
              <a:rPr lang="nl-NL" cap="none" dirty="0" err="1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Avastin</a:t>
            </a: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vroeg stadium</a:t>
            </a:r>
          </a:p>
        </p:txBody>
      </p:sp>
    </p:spTree>
    <p:extLst>
      <p:ext uri="{BB962C8B-B14F-4D97-AF65-F5344CB8AC3E}">
        <p14:creationId xmlns:p14="http://schemas.microsoft.com/office/powerpoint/2010/main" val="5788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134CEC-EE78-4983-906F-B1DAF5AAA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Retinopathie bij diabetes en hypertensie (DR)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retinopathie.jpg">
            <a:extLst>
              <a:ext uri="{FF2B5EF4-FFF2-40B4-BE49-F238E27FC236}">
                <a16:creationId xmlns:a16="http://schemas.microsoft.com/office/drawing/2014/main" id="{61382404-123E-4D4E-BD79-2ED8B0BB9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9" r="2" b="2285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7B7D2F40-8210-4D17-B311-7873A5462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031" y="3270333"/>
            <a:ext cx="5269977" cy="278923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5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Aantasting van het netvlies a.g.v. arteriosclerotische afwijkingen.</a:t>
            </a:r>
          </a:p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15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Bloedvaten gaan lekken, bloeden, of</a:t>
            </a:r>
          </a:p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15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Zuurstoftekort in het netvlies doordat bloedvaatjes dichtzitten.</a:t>
            </a:r>
          </a:p>
          <a:p>
            <a:pPr>
              <a:lnSpc>
                <a:spcPct val="110000"/>
              </a:lnSpc>
            </a:pPr>
            <a:r>
              <a:rPr lang="en-US" sz="15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persoon ervaart geleidelijke visusdaling.</a:t>
            </a:r>
          </a:p>
          <a:p>
            <a:pPr>
              <a:lnSpc>
                <a:spcPct val="110000"/>
              </a:lnSpc>
            </a:pPr>
            <a:r>
              <a:rPr lang="en-US" sz="15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Onderzoek:</a:t>
            </a:r>
            <a:r>
              <a:rPr lang="en-US" sz="15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fundoscopie</a:t>
            </a:r>
          </a:p>
          <a:p>
            <a:pPr>
              <a:lnSpc>
                <a:spcPct val="110000"/>
              </a:lnSpc>
            </a:pPr>
            <a:r>
              <a:rPr lang="en-US" sz="15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Behandeling:</a:t>
            </a:r>
            <a:r>
              <a:rPr lang="en-US" sz="15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laser of injecties met Avastin®</a:t>
            </a:r>
          </a:p>
          <a:p>
            <a:pPr>
              <a:lnSpc>
                <a:spcPct val="110000"/>
              </a:lnSpc>
            </a:pPr>
            <a:r>
              <a:rPr lang="en-US" sz="15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Preventie:</a:t>
            </a:r>
            <a:r>
              <a:rPr lang="en-US" sz="15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goed reguleren van diabetes en hypertensie</a:t>
            </a:r>
          </a:p>
          <a:p>
            <a:pPr>
              <a:lnSpc>
                <a:spcPct val="110000"/>
              </a:lnSpc>
            </a:pPr>
            <a:r>
              <a:rPr lang="en-US" sz="15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is de meest voorkomende oorzaak van blindheid! 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endParaRPr lang="en-US" sz="15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0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5" descr="ablatiovocht.jpg">
            <a:extLst>
              <a:ext uri="{FF2B5EF4-FFF2-40B4-BE49-F238E27FC236}">
                <a16:creationId xmlns:a16="http://schemas.microsoft.com/office/drawing/2014/main" id="{CDB720FC-296B-454D-9D39-B9D68D0C1D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636" y="1455055"/>
            <a:ext cx="5476375" cy="4148354"/>
          </a:xfrm>
          <a:prstGeom prst="rect">
            <a:avLst/>
          </a:prstGeom>
        </p:spPr>
      </p:pic>
      <p:sp>
        <p:nvSpPr>
          <p:cNvPr id="30" name="Rectangle 18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F346B0-7F6A-4E54-83F2-BA6617BF1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Ablatio Retinae = netvliesloslating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2D4D0C-BF1A-4DC5-806E-5F71E021A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Oorzaak</a:t>
            </a:r>
            <a:r>
              <a:rPr lang="en-US" b="1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Krimpend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glasvocht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ouder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Hoge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bijziendheid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staaroperatie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Trauma.</a:t>
            </a:r>
          </a:p>
          <a:p>
            <a:r>
              <a:rPr lang="en-US" b="1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Symptomen</a:t>
            </a:r>
            <a:r>
              <a:rPr lang="en-US" b="1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Sliertjes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vliegjes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puntjes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zien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lichtflitsen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wapperend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gordijn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verlies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gezichtsveld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b="1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Complicatie</a:t>
            </a:r>
            <a:r>
              <a:rPr lang="en-US" b="1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blindheid</a:t>
            </a:r>
            <a:r>
              <a:rPr lang="en-US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b="1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Behandeling</a:t>
            </a:r>
            <a:r>
              <a:rPr lang="en-US" b="1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operatie</a:t>
            </a:r>
            <a:endParaRPr lang="en-US" b="1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5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9AD71-73BF-4ADA-9643-689B5C352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Refractieafwijking (Brekingsafwijking)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2CD821-238C-4B45-B5B9-84C2D15D9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219345"/>
            <a:ext cx="10993546" cy="30559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oog kan het invallende licht niet goed genoeg breken om het beeld van een voorwerp precies en scherp op het netvlies te laten vallen;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in één of beide ogen zitten;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Belangrijkste oorzaken zijn: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i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te zwak of te sterk brekend vermogen van het hoornvlies en/of de ooglens;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i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te kort of te lang oog.</a:t>
            </a:r>
            <a:endParaRPr lang="nl-NL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538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49AD71-73BF-4ADA-9643-689B5C35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157" y="1113764"/>
            <a:ext cx="326974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Refractieafwijkingen</a:t>
            </a:r>
            <a:endParaRPr lang="en-US" sz="2000" b="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FA545D05-3621-4D24-958E-D0794B43D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905" y="795584"/>
            <a:ext cx="6108179" cy="526068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18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Myopie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bijziendheid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binnenvallende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lichtstralen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óp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netvlies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maar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vóór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netvlies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doordat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is, of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hoornvlies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is.</a:t>
            </a:r>
          </a:p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18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Hypermetropie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verziendheid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binnenvallende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lichtstralen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óp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netvlies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maar achter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netvlies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doordat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of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hoornvlies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vlak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18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Presbyopie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ouderdomsverziendheid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stugger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waardoor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moeilijker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accommoderen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(‘je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tekort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’)</a:t>
            </a:r>
          </a:p>
          <a:p>
            <a:pPr marL="285750" indent="-285750"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18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Astigmatisme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cilinderafwijking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lichtbreking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de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richting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dan in de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richting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onscherp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beeld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zorgt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Vaak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het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rond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maar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meer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ovaalvormig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zoals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rugbybal</a:t>
            </a:r>
            <a:r>
              <a:rPr lang="en-US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3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592B42C-58FA-4A86-86F9-BA64DFB5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9AE81AC-D16D-497C-95C0-16E491F1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65720C-012A-4C28-8AA5-75E0C7CC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0" y="453643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2137993-2819-4F0D-9767-4F7C41F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9E8B1E-9FF3-4471-BF13-F774FD86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4D9DFE-EBD9-4810-AF17-722ED36B3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218" y="1656292"/>
            <a:ext cx="3150659" cy="2085869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Verziend- en bijziendheid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146E64-9309-4C3C-BF3A-41E5675B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8" y="3742162"/>
            <a:ext cx="3150659" cy="1733655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>
                  <a:alpha val="75000"/>
                </a:srgbClr>
              </a:solidFill>
            </a:endParaRPr>
          </a:p>
        </p:txBody>
      </p:sp>
      <p:pic>
        <p:nvPicPr>
          <p:cNvPr id="1028" name="Picture 4" descr="Afbeeldingsresultaat voor hypermetropie">
            <a:extLst>
              <a:ext uri="{FF2B5EF4-FFF2-40B4-BE49-F238E27FC236}">
                <a16:creationId xmlns:a16="http://schemas.microsoft.com/office/drawing/2014/main" id="{43A6FA23-936F-4B0F-97C6-0D490438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146" y="1699785"/>
            <a:ext cx="3248168" cy="3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myopie">
            <a:extLst>
              <a:ext uri="{FF2B5EF4-FFF2-40B4-BE49-F238E27FC236}">
                <a16:creationId xmlns:a16="http://schemas.microsoft.com/office/drawing/2014/main" id="{9A285C63-443F-4F88-A562-33987BC4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0325" y="959910"/>
            <a:ext cx="2994707" cy="51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fbeeldingsresultaat voor cilinderafwijking">
            <a:extLst>
              <a:ext uri="{FF2B5EF4-FFF2-40B4-BE49-F238E27FC236}">
                <a16:creationId xmlns:a16="http://schemas.microsoft.com/office/drawing/2014/main" id="{1DA2A178-FC1A-44FD-907C-E1CA0B084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179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4D9DFE-EBD9-4810-AF17-722ED36B3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524001"/>
            <a:ext cx="3208866" cy="3478384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Astigmatisme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146E64-9309-4C3C-BF3A-41E5675BC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5145513"/>
            <a:ext cx="3208866" cy="738820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7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9AD71-73BF-4ADA-9643-689B5C352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Kleurenblindheid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2CD821-238C-4B45-B5B9-84C2D15D9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219345"/>
            <a:ext cx="10993546" cy="3055949"/>
          </a:xfrm>
        </p:spPr>
        <p:txBody>
          <a:bodyPr>
            <a:normAutofit/>
          </a:bodyPr>
          <a:lstStyle/>
          <a:p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een erfelijke aandoening.</a:t>
            </a:r>
          </a:p>
          <a:p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informatie(genen) voor de </a:t>
            </a:r>
            <a:r>
              <a:rPr lang="nl-NL" cap="none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groene </a:t>
            </a: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de </a:t>
            </a:r>
            <a:r>
              <a:rPr lang="nl-NL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rode</a:t>
            </a: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fotopigmenten bevinden zich op het X-chromosoom. Alleen door een ‘fout gen’ op het X-chromosoom kan de ziekte worden doorgegeven (X en Y chromosomen zijn  geslachtschromosomen).</a:t>
            </a:r>
          </a:p>
          <a:p>
            <a:endParaRPr lang="nl-NL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Blauwe </a:t>
            </a: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kleurenblindheid wordt niet veroorzaakt door een fout op de geslachtshormonen, maar door een fout op één van de andere chromosomen. Hierop hebben mannen en vrouwen dus evenveel kans.</a:t>
            </a:r>
          </a:p>
          <a:p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 te testen of iemand kleurenblind is, wordt de </a:t>
            </a:r>
            <a:r>
              <a:rPr lang="nl-NL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Ishihara</a:t>
            </a: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 gebruikt.</a:t>
            </a:r>
            <a:endParaRPr lang="nl-NL" cap="none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3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4" descr="cataract.jpg">
            <a:extLst>
              <a:ext uri="{FF2B5EF4-FFF2-40B4-BE49-F238E27FC236}">
                <a16:creationId xmlns:a16="http://schemas.microsoft.com/office/drawing/2014/main" id="{BAE4C8CC-7987-46BC-B16C-3BF6D62AB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07" r="11022"/>
          <a:stretch/>
        </p:blipFill>
        <p:spPr>
          <a:xfrm>
            <a:off x="446534" y="604757"/>
            <a:ext cx="7498616" cy="57960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49AD71-73BF-4ADA-9643-689B5C35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9277" y="319492"/>
            <a:ext cx="3546189" cy="1733656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Cataract (grijze staar)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2CD821-238C-4B45-B5B9-84C2D15D9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3019" y="2102151"/>
            <a:ext cx="3081576" cy="404934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Lenstroebeling = grijze staar;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 ziekte troebel geworden.</a:t>
            </a:r>
          </a:p>
          <a:p>
            <a:r>
              <a:rPr lang="nl-NL" b="1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Risicogroepen: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Ouderen;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mellitus.</a:t>
            </a:r>
          </a:p>
          <a:p>
            <a:r>
              <a:rPr lang="nl-NL" b="1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Operatie:</a:t>
            </a:r>
          </a:p>
          <a:p>
            <a:r>
              <a:rPr lang="nl-NL" cap="none" dirty="0">
                <a:solidFill>
                  <a:schemeClr val="bg1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Gebeurt poliklinisch (dus op poli oogheelkunde). De lens wordt hierbij in kleine stukjes kapot getrild, die stukjes worden weggezogen en de patiënt krijgt een kunstlens.</a:t>
            </a:r>
          </a:p>
        </p:txBody>
      </p:sp>
    </p:spTree>
    <p:extLst>
      <p:ext uri="{BB962C8B-B14F-4D97-AF65-F5344CB8AC3E}">
        <p14:creationId xmlns:p14="http://schemas.microsoft.com/office/powerpoint/2010/main" val="250645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49AD71-73BF-4ADA-9643-689B5C35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6"/>
            <a:ext cx="3511233" cy="533008"/>
          </a:xfrm>
        </p:spPr>
        <p:txBody>
          <a:bodyPr anchor="ctr"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Glaucoom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2CD821-238C-4B45-B5B9-84C2D15D9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145" y="1711760"/>
            <a:ext cx="4213411" cy="4689039"/>
          </a:xfrm>
        </p:spPr>
        <p:txBody>
          <a:bodyPr anchor="t">
            <a:normAutofit/>
          </a:bodyPr>
          <a:lstStyle/>
          <a:p>
            <a:r>
              <a:rPr lang="nl-NL" sz="2000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Normale oogboldruk = 10 – 22 </a:t>
            </a:r>
            <a:r>
              <a:rPr lang="nl-NL" sz="2000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endParaRPr lang="nl-NL" sz="2000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Glaucoom = </a:t>
            </a:r>
            <a:r>
              <a:rPr lang="nl-NL" sz="2000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verhoogde oogboldruk met als gevolg: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Beschadiging van de oogzenuw;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Gezichtsvelduitval.</a:t>
            </a:r>
          </a:p>
          <a:p>
            <a:endParaRPr lang="nl-NL" sz="2000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Oorzaak:</a:t>
            </a:r>
            <a:r>
              <a:rPr lang="nl-NL" sz="2000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gestoorde afvoer van oogkamervocht waardoor druk op oogbol toeneemt.</a:t>
            </a:r>
            <a:endParaRPr lang="nl-NL" sz="2000" b="1" cap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Afbeeldingsresultaat voor glaucoom">
            <a:extLst>
              <a:ext uri="{FF2B5EF4-FFF2-40B4-BE49-F238E27FC236}">
                <a16:creationId xmlns:a16="http://schemas.microsoft.com/office/drawing/2014/main" id="{33FC671B-E9F9-4238-937B-72AF7017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245" y="647808"/>
            <a:ext cx="4409604" cy="55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21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C79CC-CC7A-46A8-BB55-4178D7DDF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Acuut en chronisch glaucoom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8730C7-C8FD-403D-A0CA-740AC58E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3284339"/>
            <a:ext cx="4869347" cy="3080601"/>
          </a:xfrm>
        </p:spPr>
        <p:txBody>
          <a:bodyPr>
            <a:normAutofit fontScale="85000" lnSpcReduction="20000"/>
          </a:bodyPr>
          <a:lstStyle/>
          <a:p>
            <a:r>
              <a:rPr lang="nl-NL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Acuut glaucoom: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Plotselinge hevige pijn in 1 oog;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Roodheid;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Misselijk/braken;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Visusdaling.</a:t>
            </a:r>
          </a:p>
          <a:p>
            <a:r>
              <a:rPr lang="nl-NL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SPOED! </a:t>
            </a:r>
          </a:p>
          <a:p>
            <a:r>
              <a:rPr lang="nl-NL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Oogdrukverlagende</a:t>
            </a:r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oogdruppels -&gt; oogarts -&gt; laser of OK</a:t>
            </a:r>
          </a:p>
          <a:p>
            <a:r>
              <a:rPr lang="nl-NL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op korte termijn leiden tot blindheid.</a:t>
            </a:r>
            <a:endParaRPr lang="nl-NL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DE19DA1-CBF1-4C79-AD81-EA9F0108E733}"/>
              </a:ext>
            </a:extLst>
          </p:cNvPr>
          <p:cNvSpPr txBox="1">
            <a:spLocks/>
          </p:cNvSpPr>
          <p:nvPr/>
        </p:nvSpPr>
        <p:spPr>
          <a:xfrm>
            <a:off x="6705393" y="3194691"/>
            <a:ext cx="4869347" cy="3259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Chronisch glaucoom:</a:t>
            </a:r>
          </a:p>
          <a:p>
            <a:r>
              <a:rPr lang="nl-NL" sz="1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Afvoer van kamervocht slibt in de loop der jaren dicht waardoor oogdruk langzaam toeneemt. Oogzenuw (blinde vlek) is beschadigd.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Geleidelijke visusdaling;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Soms gezichtsvelduitval;</a:t>
            </a:r>
          </a:p>
          <a:p>
            <a:endParaRPr lang="nl-NL" sz="1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op termijn leiden tot blindheid.</a:t>
            </a:r>
            <a:endParaRPr lang="nl-NL" sz="1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470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83C1F785C764F9A38FCBEC29DD7B3" ma:contentTypeVersion="10" ma:contentTypeDescription="Een nieuw document maken." ma:contentTypeScope="" ma:versionID="0fb06cb005f37fafc9543f4e2c773577">
  <xsd:schema xmlns:xsd="http://www.w3.org/2001/XMLSchema" xmlns:xs="http://www.w3.org/2001/XMLSchema" xmlns:p="http://schemas.microsoft.com/office/2006/metadata/properties" xmlns:ns3="fe7f3640-dee9-45f0-a89d-e6c05832ed7a" xmlns:ns4="9912d8de-1901-472a-966c-e2330e0360c6" targetNamespace="http://schemas.microsoft.com/office/2006/metadata/properties" ma:root="true" ma:fieldsID="94563ff4be7fab35ddba5810d93998b2" ns3:_="" ns4:_="">
    <xsd:import namespace="fe7f3640-dee9-45f0-a89d-e6c05832ed7a"/>
    <xsd:import namespace="9912d8de-1901-472a-966c-e2330e0360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f3640-dee9-45f0-a89d-e6c05832e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2d8de-1901-472a-966c-e2330e036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04DCF-F1BB-4AF9-8872-C7F86F0E7CAE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9912d8de-1901-472a-966c-e2330e0360c6"/>
    <ds:schemaRef ds:uri="http://schemas.openxmlformats.org/package/2006/metadata/core-properties"/>
    <ds:schemaRef ds:uri="fe7f3640-dee9-45f0-a89d-e6c05832ed7a"/>
  </ds:schemaRefs>
</ds:datastoreItem>
</file>

<file path=customXml/itemProps2.xml><?xml version="1.0" encoding="utf-8"?>
<ds:datastoreItem xmlns:ds="http://schemas.openxmlformats.org/officeDocument/2006/customXml" ds:itemID="{E68BEFFE-0211-4A10-AFAB-C537E5C98F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4701A-3FFE-4989-8DEC-ADA8B9C7B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f3640-dee9-45f0-a89d-e6c05832ed7a"/>
    <ds:schemaRef ds:uri="9912d8de-1901-472a-966c-e2330e036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719</Words>
  <Application>Microsoft Office PowerPoint</Application>
  <PresentationFormat>Breedbeeld</PresentationFormat>
  <Paragraphs>98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Arial Nova Light</vt:lpstr>
      <vt:lpstr>Calibri</vt:lpstr>
      <vt:lpstr>Calibri Light</vt:lpstr>
      <vt:lpstr>Gill Sans MT</vt:lpstr>
      <vt:lpstr>Wingdings</vt:lpstr>
      <vt:lpstr>Wingdings 2</vt:lpstr>
      <vt:lpstr>DividendVTI</vt:lpstr>
      <vt:lpstr>Visusproblemen</vt:lpstr>
      <vt:lpstr>Refractieafwijking (Brekingsafwijking)</vt:lpstr>
      <vt:lpstr>Refractieafwijkingen</vt:lpstr>
      <vt:lpstr>Verziend- en bijziendheid</vt:lpstr>
      <vt:lpstr>Astigmatisme</vt:lpstr>
      <vt:lpstr>Kleurenblindheid</vt:lpstr>
      <vt:lpstr>Cataract (grijze staar)</vt:lpstr>
      <vt:lpstr>Glaucoom</vt:lpstr>
      <vt:lpstr>Acuut en chronisch glaucoom</vt:lpstr>
      <vt:lpstr>Glaucoom (2)</vt:lpstr>
      <vt:lpstr>Maculadegeneratie</vt:lpstr>
      <vt:lpstr>Retinopathie bij diabetes en hypertensie (DR)</vt:lpstr>
      <vt:lpstr>Ablatio Retinae = netvliesloslating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Visusproblemen</dc:title>
  <dc:creator>Hanneke van Tuinen</dc:creator>
  <cp:lastModifiedBy>Hanneke van Tuinen</cp:lastModifiedBy>
  <cp:revision>2</cp:revision>
  <dcterms:created xsi:type="dcterms:W3CDTF">2020-03-25T11:29:26Z</dcterms:created>
  <dcterms:modified xsi:type="dcterms:W3CDTF">2020-03-25T12:33:56Z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0x0101007EE83C1F785C764F9A38FCBEC29DD7B3</vt:lpwstr>
  </property>
</Properties>
</file>